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81" r:id="rId3"/>
    <p:sldId id="282" r:id="rId4"/>
    <p:sldId id="284" r:id="rId5"/>
    <p:sldId id="287" r:id="rId6"/>
    <p:sldId id="299" r:id="rId7"/>
    <p:sldId id="28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5380" autoAdjust="0"/>
  </p:normalViewPr>
  <p:slideViewPr>
    <p:cSldViewPr snapToGrid="0">
      <p:cViewPr varScale="1">
        <p:scale>
          <a:sx n="80" d="100"/>
          <a:sy n="80" d="100"/>
        </p:scale>
        <p:origin x="444" y="78"/>
      </p:cViewPr>
      <p:guideLst/>
    </p:cSldViewPr>
  </p:slideViewPr>
  <p:outlineViewPr>
    <p:cViewPr>
      <p:scale>
        <a:sx n="33" d="100"/>
        <a:sy n="33" d="100"/>
      </p:scale>
      <p:origin x="0" y="-937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345AF-B38D-4F74-B9E7-529E5BCCC283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5EED1-A5BA-4E78-9ED2-72BB6E4F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2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6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698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8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16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8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48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1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20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5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4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agHU2Disso?feature=oembe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DB21F-8381-4CFA-AD30-2B616A87ED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Management skills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043BC-4FC2-47B2-AA68-3EEB767318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1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75F30-73E3-4F4B-955A-5979294F4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11898"/>
            <a:ext cx="10058400" cy="1609344"/>
          </a:xfrm>
        </p:spPr>
        <p:txBody>
          <a:bodyPr>
            <a:normAutofit/>
          </a:bodyPr>
          <a:lstStyle/>
          <a:p>
            <a:r>
              <a:rPr lang="en-US"/>
              <a:t>Three Key Factors of Great Companies</a:t>
            </a:r>
          </a:p>
        </p:txBody>
      </p:sp>
      <p:pic>
        <p:nvPicPr>
          <p:cNvPr id="2050" name="Picture 2" descr="Image result for great leaders">
            <a:extLst>
              <a:ext uri="{FF2B5EF4-FFF2-40B4-BE49-F238E27FC236}">
                <a16:creationId xmlns:a16="http://schemas.microsoft.com/office/drawing/2014/main" id="{32111692-9F39-4BB7-AD9E-5B8FBCCB40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8136" y="654136"/>
            <a:ext cx="6135454" cy="3435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E80C4-7AFF-4A41-9EDB-01F947137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4655" y="715021"/>
            <a:ext cx="4352545" cy="3385638"/>
          </a:xfrm>
        </p:spPr>
        <p:txBody>
          <a:bodyPr>
            <a:normAutofit/>
          </a:bodyPr>
          <a:lstStyle/>
          <a:p>
            <a:r>
              <a:rPr lang="en-US" sz="3200" dirty="0"/>
              <a:t>1 Mission Statements</a:t>
            </a:r>
          </a:p>
          <a:p>
            <a:r>
              <a:rPr lang="en-US" sz="3200" dirty="0">
                <a:solidFill>
                  <a:srgbClr val="FF0000"/>
                </a:solidFill>
              </a:rPr>
              <a:t>2 Great Managers</a:t>
            </a:r>
          </a:p>
          <a:p>
            <a:r>
              <a:rPr lang="en-US" sz="3200" dirty="0"/>
              <a:t>3 Great Employees</a:t>
            </a:r>
          </a:p>
          <a:p>
            <a:endParaRPr lang="en-US" sz="1400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CAC6F186-990E-4A9E-9C75-88580953E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4431215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326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E0FA4-2100-48B8-B21C-B232012BE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559" y="626116"/>
            <a:ext cx="4730451" cy="924389"/>
          </a:xfrm>
        </p:spPr>
        <p:txBody>
          <a:bodyPr>
            <a:normAutofit fontScale="90000"/>
          </a:bodyPr>
          <a:lstStyle/>
          <a:p>
            <a:r>
              <a:rPr lang="en-US" sz="3700" dirty="0"/>
              <a:t>3 Basic Management Skills</a:t>
            </a:r>
            <a:br>
              <a:rPr lang="en-US" sz="3700" dirty="0"/>
            </a:b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2E5F3-9D54-4E97-84DD-AD801111D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449" y="1364975"/>
            <a:ext cx="5158673" cy="536713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+mj-lt"/>
              </a:rPr>
              <a:t>Management</a:t>
            </a:r>
            <a:r>
              <a:rPr lang="en-US" sz="2400" dirty="0">
                <a:latin typeface="+mj-lt"/>
              </a:rPr>
              <a:t>:  </a:t>
            </a:r>
            <a:r>
              <a:rPr lang="en-US" sz="2400" b="0" i="0" dirty="0">
                <a:effectLst/>
                <a:latin typeface="+mj-lt"/>
              </a:rPr>
              <a:t>Management includes the activities of setting the strategy of an </a:t>
            </a:r>
            <a:r>
              <a:rPr lang="en-US" sz="2400" b="0" i="0" u="none" strike="noStrike" dirty="0">
                <a:effectLst/>
                <a:latin typeface="+mj-lt"/>
              </a:rPr>
              <a:t>organization </a:t>
            </a:r>
            <a:r>
              <a:rPr lang="en-US" sz="2400" b="0" i="0" dirty="0">
                <a:effectLst/>
                <a:latin typeface="+mj-lt"/>
              </a:rPr>
              <a:t>and coordinating the efforts of its </a:t>
            </a:r>
            <a:r>
              <a:rPr lang="en-US" sz="2400" b="0" i="0" u="none" strike="noStrike" dirty="0">
                <a:effectLst/>
                <a:latin typeface="+mj-lt"/>
              </a:rPr>
              <a:t>employees</a:t>
            </a:r>
            <a:r>
              <a:rPr lang="en-US" sz="2400" b="0" i="0" dirty="0">
                <a:effectLst/>
                <a:latin typeface="+mj-lt"/>
              </a:rPr>
              <a:t> (or of volunteers) to accomplish its </a:t>
            </a:r>
            <a:r>
              <a:rPr lang="en-US" sz="2400" b="0" i="0" u="none" strike="noStrike" dirty="0">
                <a:effectLst/>
                <a:latin typeface="+mj-lt"/>
              </a:rPr>
              <a:t>objectives</a:t>
            </a:r>
            <a:r>
              <a:rPr lang="en-US" sz="2400" b="0" i="0" dirty="0">
                <a:effectLst/>
                <a:latin typeface="+mj-lt"/>
              </a:rPr>
              <a:t> </a:t>
            </a:r>
          </a:p>
          <a:p>
            <a:r>
              <a:rPr lang="en-US" sz="2400" dirty="0"/>
              <a:t>Anyone can be a manager.  There is no perfect receipt to be good at it.  However, you must work at achieving three basic skills:</a:t>
            </a:r>
          </a:p>
        </p:txBody>
      </p:sp>
      <p:pic>
        <p:nvPicPr>
          <p:cNvPr id="3074" name="Picture 2" descr="Image result for management">
            <a:extLst>
              <a:ext uri="{FF2B5EF4-FFF2-40B4-BE49-F238E27FC236}">
                <a16:creationId xmlns:a16="http://schemas.microsoft.com/office/drawing/2014/main" id="{995088B7-19C4-42DE-BFCC-81173074DE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78" r="26551"/>
          <a:stretch/>
        </p:blipFill>
        <p:spPr bwMode="auto">
          <a:xfrm>
            <a:off x="5913124" y="10"/>
            <a:ext cx="6278877" cy="6857990"/>
          </a:xfrm>
          <a:custGeom>
            <a:avLst/>
            <a:gdLst/>
            <a:ahLst/>
            <a:cxnLst/>
            <a:rect l="l" t="t" r="r" b="b"/>
            <a:pathLst>
              <a:path w="6278877" h="6858000">
                <a:moveTo>
                  <a:pt x="45571" y="0"/>
                </a:moveTo>
                <a:lnTo>
                  <a:pt x="6278877" y="0"/>
                </a:lnTo>
                <a:lnTo>
                  <a:pt x="6278877" y="6858000"/>
                </a:lnTo>
                <a:lnTo>
                  <a:pt x="3292307" y="6858000"/>
                </a:lnTo>
                <a:lnTo>
                  <a:pt x="3181525" y="6786980"/>
                </a:lnTo>
                <a:cubicBezTo>
                  <a:pt x="1262020" y="5490189"/>
                  <a:pt x="0" y="3294101"/>
                  <a:pt x="0" y="803252"/>
                </a:cubicBezTo>
                <a:cubicBezTo>
                  <a:pt x="0" y="554167"/>
                  <a:pt x="12619" y="308030"/>
                  <a:pt x="37255" y="6544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84E34F7-E155-426C-A88E-8AEA6CF3F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3" y="0"/>
            <a:ext cx="6278877" cy="6858000"/>
          </a:xfrm>
          <a:custGeom>
            <a:avLst/>
            <a:gdLst>
              <a:gd name="connsiteX0" fmla="*/ 45571 w 6278877"/>
              <a:gd name="connsiteY0" fmla="*/ 0 h 6858000"/>
              <a:gd name="connsiteX1" fmla="*/ 6278877 w 6278877"/>
              <a:gd name="connsiteY1" fmla="*/ 0 h 6858000"/>
              <a:gd name="connsiteX2" fmla="*/ 6278877 w 6278877"/>
              <a:gd name="connsiteY2" fmla="*/ 6858000 h 6858000"/>
              <a:gd name="connsiteX3" fmla="*/ 3292307 w 6278877"/>
              <a:gd name="connsiteY3" fmla="*/ 6858000 h 6858000"/>
              <a:gd name="connsiteX4" fmla="*/ 3181525 w 6278877"/>
              <a:gd name="connsiteY4" fmla="*/ 6786980 h 6858000"/>
              <a:gd name="connsiteX5" fmla="*/ 0 w 6278877"/>
              <a:gd name="connsiteY5" fmla="*/ 803252 h 6858000"/>
              <a:gd name="connsiteX6" fmla="*/ 37255 w 6278877"/>
              <a:gd name="connsiteY6" fmla="*/ 654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7" h="6858000">
                <a:moveTo>
                  <a:pt x="45571" y="0"/>
                </a:moveTo>
                <a:lnTo>
                  <a:pt x="6278877" y="0"/>
                </a:lnTo>
                <a:lnTo>
                  <a:pt x="6278877" y="6858000"/>
                </a:lnTo>
                <a:lnTo>
                  <a:pt x="3292307" y="6858000"/>
                </a:lnTo>
                <a:lnTo>
                  <a:pt x="3181525" y="6786980"/>
                </a:lnTo>
                <a:cubicBezTo>
                  <a:pt x="1262020" y="5490189"/>
                  <a:pt x="0" y="3294101"/>
                  <a:pt x="0" y="803252"/>
                </a:cubicBezTo>
                <a:cubicBezTo>
                  <a:pt x="0" y="554167"/>
                  <a:pt x="12619" y="308030"/>
                  <a:pt x="37255" y="65445"/>
                </a:cubicBezTo>
                <a:close/>
              </a:path>
            </a:pathLst>
          </a:custGeom>
          <a:blipFill dpi="0" rotWithShape="1">
            <a:blip r:embed="rId3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04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management">
            <a:extLst>
              <a:ext uri="{FF2B5EF4-FFF2-40B4-BE49-F238E27FC236}">
                <a16:creationId xmlns:a16="http://schemas.microsoft.com/office/drawing/2014/main" id="{EDED1995-B444-49A5-8D26-A6D73F7F87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8" b="14822"/>
          <a:stretch/>
        </p:blipFill>
        <p:spPr bwMode="auto">
          <a:xfrm>
            <a:off x="20" y="10"/>
            <a:ext cx="12191980" cy="685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5" name="Rectangle 134">
            <a:extLst>
              <a:ext uri="{FF2B5EF4-FFF2-40B4-BE49-F238E27FC236}">
                <a16:creationId xmlns:a16="http://schemas.microsoft.com/office/drawing/2014/main" id="{F79FF99C-BAA9-404F-9C96-6DD456B4F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49C44AFD-C72D-4D9C-84C6-73E615CE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blipFill dpi="0" rotWithShape="1">
            <a:blip r:embed="rId3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F20A1A-6EB7-4003-B2C7-C0D1B2B6E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Three Basic Skills of Management:</a:t>
            </a:r>
            <a:br>
              <a:rPr lang="en-US">
                <a:solidFill>
                  <a:schemeClr val="tx1"/>
                </a:solidFill>
              </a:rPr>
            </a:b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47BB1-952D-475F-826A-B5980E377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050792"/>
          </a:xfrm>
        </p:spPr>
        <p:txBody>
          <a:bodyPr>
            <a:normAutofit/>
          </a:bodyPr>
          <a:lstStyle/>
          <a:p>
            <a:r>
              <a:rPr lang="en-US" sz="2800" dirty="0"/>
              <a:t>Strong Leadership</a:t>
            </a:r>
          </a:p>
          <a:p>
            <a:r>
              <a:rPr lang="en-US" sz="2800" dirty="0"/>
              <a:t>Strong Interpersonal Skills</a:t>
            </a:r>
          </a:p>
          <a:p>
            <a:r>
              <a:rPr lang="en-US" sz="2800" dirty="0"/>
              <a:t>Strong Communication Skills</a:t>
            </a:r>
          </a:p>
          <a:p>
            <a:endParaRPr lang="en-US" dirty="0"/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1D25B14F-36E0-41E8-956F-CABEF1ADD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4AFB9EA5-DE4D-4E6B-A302-F55174E4B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E44092F4-4D9B-4D0A-8832-C29E786F8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9821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5FFB7-1A98-4E88-A0E1-9D3FD46F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What is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B72C8-2B1D-44FF-AE6C-E98C44F0C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3" y="2157984"/>
            <a:ext cx="4773168" cy="405079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j-lt"/>
              </a:rPr>
              <a:t>What does this tell leadership is?</a:t>
            </a:r>
          </a:p>
          <a:p>
            <a:r>
              <a:rPr lang="en-US" sz="2400" dirty="0">
                <a:latin typeface="+mj-lt"/>
              </a:rPr>
              <a:t>Hopefully, you found that there are many different definitions:</a:t>
            </a:r>
          </a:p>
          <a:p>
            <a:pPr lvl="1"/>
            <a:r>
              <a:rPr lang="en-US" sz="2400" b="0" i="0" dirty="0">
                <a:solidFill>
                  <a:srgbClr val="000000"/>
                </a:solidFill>
                <a:effectLst/>
                <a:latin typeface="+mj-lt"/>
              </a:rPr>
              <a:t>Stogdill (1974, pp.7-16) reported and classified over 70 definitions of leadership, </a:t>
            </a:r>
          </a:p>
          <a:p>
            <a:pPr lvl="1"/>
            <a:r>
              <a:rPr lang="en-US" sz="2400" b="0" i="0" dirty="0">
                <a:solidFill>
                  <a:srgbClr val="000000"/>
                </a:solidFill>
                <a:effectLst/>
                <a:latin typeface="+mj-lt"/>
              </a:rPr>
              <a:t>Bennis (1982) refers to over 350 different definitions of leadership and </a:t>
            </a:r>
          </a:p>
          <a:p>
            <a:pPr lvl="1"/>
            <a:r>
              <a:rPr lang="en-US" sz="2400" b="0" i="0" dirty="0">
                <a:solidFill>
                  <a:srgbClr val="000000"/>
                </a:solidFill>
                <a:effectLst/>
                <a:latin typeface="+mj-lt"/>
              </a:rPr>
              <a:t>Bass (1990, p.11-18) to several hundred definitions of leadership.</a:t>
            </a:r>
            <a:endParaRPr lang="en-US" sz="2400" dirty="0">
              <a:latin typeface="+mj-lt"/>
            </a:endParaRPr>
          </a:p>
        </p:txBody>
      </p:sp>
      <p:pic>
        <p:nvPicPr>
          <p:cNvPr id="4" name="Online Media 3" title="What is Leadership?">
            <a:hlinkClick r:id="" action="ppaction://media"/>
            <a:extLst>
              <a:ext uri="{FF2B5EF4-FFF2-40B4-BE49-F238E27FC236}">
                <a16:creationId xmlns:a16="http://schemas.microsoft.com/office/drawing/2014/main" id="{9181F311-03EF-418D-8A05-94786766262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914410" y="1913206"/>
            <a:ext cx="5613127" cy="420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7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45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8B98CA-A1A2-625C-CF1C-2C6838FF2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management">
            <a:extLst>
              <a:ext uri="{FF2B5EF4-FFF2-40B4-BE49-F238E27FC236}">
                <a16:creationId xmlns:a16="http://schemas.microsoft.com/office/drawing/2014/main" id="{73277DE8-53B1-B1DA-6AE7-A9769755A2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8" b="14822"/>
          <a:stretch/>
        </p:blipFill>
        <p:spPr bwMode="auto">
          <a:xfrm>
            <a:off x="20" y="-154065"/>
            <a:ext cx="12191980" cy="685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5" name="Rectangle 134">
            <a:extLst>
              <a:ext uri="{FF2B5EF4-FFF2-40B4-BE49-F238E27FC236}">
                <a16:creationId xmlns:a16="http://schemas.microsoft.com/office/drawing/2014/main" id="{5965E68B-2740-445A-0F46-52F91C45D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8A242B0A-E156-E3C8-3541-AA1A054F5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blipFill dpi="0" rotWithShape="1">
            <a:blip r:embed="rId3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F8EB93-FB2E-B1EF-E399-A62CD7DE4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Three Basic Skills of Management: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25A5C-9736-DD5B-228E-E05297190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777285"/>
            <a:ext cx="10199166" cy="439491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300" b="1" dirty="0">
                <a:solidFill>
                  <a:srgbClr val="FFFF00"/>
                </a:solidFill>
              </a:rPr>
              <a:t>Leadership</a:t>
            </a:r>
            <a:r>
              <a:rPr lang="en-US" sz="3300" dirty="0"/>
              <a:t> - the ability to direct a group of people or an organization in realizing a common goal by creating commitment and enthusiasm amongst followers to achieve goals</a:t>
            </a:r>
            <a:endParaRPr lang="en-US" sz="3300" b="0" i="0" dirty="0">
              <a:effectLst/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en-US" sz="3300" dirty="0"/>
          </a:p>
          <a:p>
            <a:pPr marL="514350" indent="-514350">
              <a:buFont typeface="+mj-lt"/>
              <a:buAutoNum type="arabicPeriod"/>
            </a:pPr>
            <a:r>
              <a:rPr lang="en-US" sz="3300" b="1" dirty="0">
                <a:solidFill>
                  <a:srgbClr val="FFFF00"/>
                </a:solidFill>
              </a:rPr>
              <a:t>Interpersonal Skills - </a:t>
            </a:r>
            <a:r>
              <a:rPr lang="en-US" sz="3300" dirty="0"/>
              <a:t>The abilities we use to work cooperatively with other people are called interpersonal skills</a:t>
            </a:r>
          </a:p>
          <a:p>
            <a:pPr marL="514350" indent="-514350">
              <a:buFont typeface="+mj-lt"/>
              <a:buAutoNum type="arabicPeriod"/>
            </a:pPr>
            <a:endParaRPr lang="en-US" sz="3300" b="1" dirty="0">
              <a:solidFill>
                <a:srgbClr val="FFFF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300" b="1" dirty="0">
                <a:solidFill>
                  <a:srgbClr val="FFFF00"/>
                </a:solidFill>
              </a:rPr>
              <a:t>Communication Skills - </a:t>
            </a:r>
            <a:r>
              <a:rPr lang="en-US" sz="2800" b="1" i="0" dirty="0">
                <a:effectLst/>
                <a:latin typeface="Google Sans"/>
              </a:rPr>
              <a:t>are the ability to share ideas and feelings effectively. They include verbal, nonverbal, written, and visual skills</a:t>
            </a:r>
            <a:endParaRPr lang="en-US" sz="3300" b="1" dirty="0"/>
          </a:p>
          <a:p>
            <a:endParaRPr lang="en-US" dirty="0"/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D9F34185-1E07-7847-AC82-5BFA568D7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06097048-575E-C812-C001-E15E1AF1DF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338DAED-896F-8917-592A-9E16DCA338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47107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BE7AC-DBAC-4B09-AC8F-E0517F36E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798394"/>
            <a:ext cx="4730451" cy="1637730"/>
          </a:xfrm>
        </p:spPr>
        <p:txBody>
          <a:bodyPr>
            <a:normAutofit/>
          </a:bodyPr>
          <a:lstStyle/>
          <a:p>
            <a:r>
              <a:rPr lang="en-US" sz="4400"/>
              <a:t>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A3D35-4280-4D5B-B812-8A58F724B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578608"/>
            <a:ext cx="4730451" cy="359359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Roboto"/>
              </a:rPr>
              <a:t>Go to Google Classroom and  watch the video How to be a Leader: The Seven Traits of a Strong Leader.  </a:t>
            </a:r>
          </a:p>
          <a:p>
            <a:r>
              <a:rPr lang="en-US" sz="2400" dirty="0">
                <a:latin typeface="Roboto"/>
              </a:rPr>
              <a:t>Answer the questions and complete your note packet on page 4.</a:t>
            </a:r>
          </a:p>
        </p:txBody>
      </p:sp>
      <p:pic>
        <p:nvPicPr>
          <p:cNvPr id="6146" name="Picture 2" descr="Image result for leadership styles">
            <a:extLst>
              <a:ext uri="{FF2B5EF4-FFF2-40B4-BE49-F238E27FC236}">
                <a16:creationId xmlns:a16="http://schemas.microsoft.com/office/drawing/2014/main" id="{7835098F-CB51-474C-9F8F-8C3D53AD05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8" r="4649" b="2"/>
          <a:stretch/>
        </p:blipFill>
        <p:spPr bwMode="auto">
          <a:xfrm>
            <a:off x="5913124" y="10"/>
            <a:ext cx="6278877" cy="6857990"/>
          </a:xfrm>
          <a:custGeom>
            <a:avLst/>
            <a:gdLst/>
            <a:ahLst/>
            <a:cxnLst/>
            <a:rect l="l" t="t" r="r" b="b"/>
            <a:pathLst>
              <a:path w="6278877" h="6858000">
                <a:moveTo>
                  <a:pt x="45571" y="0"/>
                </a:moveTo>
                <a:lnTo>
                  <a:pt x="6278877" y="0"/>
                </a:lnTo>
                <a:lnTo>
                  <a:pt x="6278877" y="6858000"/>
                </a:lnTo>
                <a:lnTo>
                  <a:pt x="3292307" y="6858000"/>
                </a:lnTo>
                <a:lnTo>
                  <a:pt x="3181525" y="6786980"/>
                </a:lnTo>
                <a:cubicBezTo>
                  <a:pt x="1262020" y="5490189"/>
                  <a:pt x="0" y="3294101"/>
                  <a:pt x="0" y="803252"/>
                </a:cubicBezTo>
                <a:cubicBezTo>
                  <a:pt x="0" y="554167"/>
                  <a:pt x="12619" y="308030"/>
                  <a:pt x="37255" y="6544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84E34F7-E155-426C-A88E-8AEA6CF3F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3" y="0"/>
            <a:ext cx="6278877" cy="6858000"/>
          </a:xfrm>
          <a:custGeom>
            <a:avLst/>
            <a:gdLst>
              <a:gd name="connsiteX0" fmla="*/ 45571 w 6278877"/>
              <a:gd name="connsiteY0" fmla="*/ 0 h 6858000"/>
              <a:gd name="connsiteX1" fmla="*/ 6278877 w 6278877"/>
              <a:gd name="connsiteY1" fmla="*/ 0 h 6858000"/>
              <a:gd name="connsiteX2" fmla="*/ 6278877 w 6278877"/>
              <a:gd name="connsiteY2" fmla="*/ 6858000 h 6858000"/>
              <a:gd name="connsiteX3" fmla="*/ 3292307 w 6278877"/>
              <a:gd name="connsiteY3" fmla="*/ 6858000 h 6858000"/>
              <a:gd name="connsiteX4" fmla="*/ 3181525 w 6278877"/>
              <a:gd name="connsiteY4" fmla="*/ 6786980 h 6858000"/>
              <a:gd name="connsiteX5" fmla="*/ 0 w 6278877"/>
              <a:gd name="connsiteY5" fmla="*/ 803252 h 6858000"/>
              <a:gd name="connsiteX6" fmla="*/ 37255 w 6278877"/>
              <a:gd name="connsiteY6" fmla="*/ 654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7" h="6858000">
                <a:moveTo>
                  <a:pt x="45571" y="0"/>
                </a:moveTo>
                <a:lnTo>
                  <a:pt x="6278877" y="0"/>
                </a:lnTo>
                <a:lnTo>
                  <a:pt x="6278877" y="6858000"/>
                </a:lnTo>
                <a:lnTo>
                  <a:pt x="3292307" y="6858000"/>
                </a:lnTo>
                <a:lnTo>
                  <a:pt x="3181525" y="6786980"/>
                </a:lnTo>
                <a:cubicBezTo>
                  <a:pt x="1262020" y="5490189"/>
                  <a:pt x="0" y="3294101"/>
                  <a:pt x="0" y="803252"/>
                </a:cubicBezTo>
                <a:cubicBezTo>
                  <a:pt x="0" y="554167"/>
                  <a:pt x="12619" y="308030"/>
                  <a:pt x="37255" y="65445"/>
                </a:cubicBezTo>
                <a:close/>
              </a:path>
            </a:pathLst>
          </a:custGeom>
          <a:blipFill dpi="0" rotWithShape="1">
            <a:blip r:embed="rId3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1249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2721</TotalTime>
  <Words>271</Words>
  <Application>Microsoft Office PowerPoint</Application>
  <PresentationFormat>Widescreen</PresentationFormat>
  <Paragraphs>27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Calibri</vt:lpstr>
      <vt:lpstr>Google Sans</vt:lpstr>
      <vt:lpstr>Roboto</vt:lpstr>
      <vt:lpstr>Rockwell</vt:lpstr>
      <vt:lpstr>Rockwell Condensed</vt:lpstr>
      <vt:lpstr>Rockwell Extra Bold</vt:lpstr>
      <vt:lpstr>Wingdings</vt:lpstr>
      <vt:lpstr>Wood Type</vt:lpstr>
      <vt:lpstr>Management skills</vt:lpstr>
      <vt:lpstr>Three Key Factors of Great Companies</vt:lpstr>
      <vt:lpstr>3 Basic Management Skills </vt:lpstr>
      <vt:lpstr>Three Basic Skills of Management: </vt:lpstr>
      <vt:lpstr>What is Leadership</vt:lpstr>
      <vt:lpstr>Three Basic Skills of Management: </vt:lpstr>
      <vt:lpstr>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skills</dc:title>
  <dc:creator>Cassie Vetter</dc:creator>
  <cp:lastModifiedBy>Cassie Vetter</cp:lastModifiedBy>
  <cp:revision>43</cp:revision>
  <dcterms:created xsi:type="dcterms:W3CDTF">2021-02-03T22:47:48Z</dcterms:created>
  <dcterms:modified xsi:type="dcterms:W3CDTF">2025-01-10T18:23:13Z</dcterms:modified>
</cp:coreProperties>
</file>